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 snapToGrid="0" snapToObjects="1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2461746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La </a:t>
            </a:r>
            <a:r>
              <a:rPr lang="en-US" sz="2200" b="1" dirty="0" err="1" smtClean="0"/>
              <a:t>repubblica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romana</a:t>
            </a:r>
            <a:r>
              <a:rPr lang="en-US" sz="2200" b="1" dirty="0" smtClean="0"/>
              <a:t>, 509 </a:t>
            </a:r>
            <a:r>
              <a:rPr lang="en-US" sz="2200" b="1" dirty="0" err="1" smtClean="0"/>
              <a:t>a.C</a:t>
            </a:r>
            <a:r>
              <a:rPr lang="en-US" sz="2200" b="1" dirty="0" smtClean="0"/>
              <a:t>. – 27 </a:t>
            </a:r>
            <a:r>
              <a:rPr lang="en-US" sz="2200" b="1" dirty="0" err="1" smtClean="0"/>
              <a:t>a.C</a:t>
            </a:r>
            <a:r>
              <a:rPr lang="en-US" sz="2200" b="1" dirty="0" smtClean="0"/>
              <a:t>.</a:t>
            </a:r>
            <a:r>
              <a:rPr lang="en-US" sz="2400" b="1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200" dirty="0" smtClean="0"/>
              <a:t>I </a:t>
            </a:r>
            <a:r>
              <a:rPr lang="en-US" sz="2200" dirty="0" err="1" smtClean="0"/>
              <a:t>romani</a:t>
            </a:r>
            <a:r>
              <a:rPr lang="en-US" sz="2200" dirty="0" smtClean="0"/>
              <a:t> </a:t>
            </a:r>
            <a:r>
              <a:rPr lang="en-US" sz="2200" dirty="0" err="1" smtClean="0"/>
              <a:t>escono</a:t>
            </a:r>
            <a:r>
              <a:rPr lang="en-US" sz="2200" dirty="0" smtClean="0"/>
              <a:t> </a:t>
            </a:r>
            <a:r>
              <a:rPr lang="en-US" sz="2200" dirty="0" err="1" smtClean="0"/>
              <a:t>dai</a:t>
            </a:r>
            <a:r>
              <a:rPr lang="en-US" sz="2200" dirty="0" smtClean="0"/>
              <a:t> </a:t>
            </a:r>
            <a:r>
              <a:rPr lang="en-US" sz="2200" dirty="0" err="1" smtClean="0"/>
              <a:t>loro</a:t>
            </a:r>
            <a:r>
              <a:rPr lang="en-US" sz="2200" dirty="0" smtClean="0"/>
              <a:t> </a:t>
            </a:r>
            <a:r>
              <a:rPr lang="en-US" sz="2200" dirty="0" err="1" smtClean="0"/>
              <a:t>confini</a:t>
            </a:r>
            <a:r>
              <a:rPr lang="en-US" sz="2200" dirty="0" smtClean="0"/>
              <a:t> </a:t>
            </a:r>
            <a:r>
              <a:rPr lang="en-US" sz="2200" dirty="0" err="1" smtClean="0"/>
              <a:t>cittadini</a:t>
            </a:r>
            <a:r>
              <a:rPr lang="en-US" sz="2200" dirty="0" smtClean="0"/>
              <a:t> (</a:t>
            </a:r>
            <a:r>
              <a:rPr lang="en-US" sz="2200" dirty="0" err="1" smtClean="0"/>
              <a:t>da</a:t>
            </a:r>
            <a:r>
              <a:rPr lang="en-US" sz="2200" dirty="0" smtClean="0"/>
              <a:t> Roma) e </a:t>
            </a:r>
            <a:r>
              <a:rPr lang="en-US" sz="2200" dirty="0" err="1" smtClean="0"/>
              <a:t>si</a:t>
            </a:r>
            <a:r>
              <a:rPr lang="en-US" sz="2200" dirty="0" smtClean="0"/>
              <a:t> </a:t>
            </a:r>
            <a:r>
              <a:rPr lang="en-US" sz="2200" dirty="0" err="1" smtClean="0"/>
              <a:t>espandono</a:t>
            </a:r>
            <a:r>
              <a:rPr lang="en-US" sz="2200" dirty="0" smtClean="0"/>
              <a:t> </a:t>
            </a:r>
            <a:r>
              <a:rPr lang="en-US" sz="2200" dirty="0" err="1" smtClean="0"/>
              <a:t>fino</a:t>
            </a:r>
            <a:r>
              <a:rPr lang="en-US" sz="2200" dirty="0" smtClean="0"/>
              <a:t> a </a:t>
            </a:r>
            <a:r>
              <a:rPr lang="en-US" sz="2200" dirty="0" err="1" smtClean="0"/>
              <a:t>conquistare</a:t>
            </a:r>
            <a:r>
              <a:rPr lang="en-US" sz="2200" dirty="0" smtClean="0"/>
              <a:t> </a:t>
            </a:r>
            <a:r>
              <a:rPr lang="en-US" sz="2200" dirty="0" err="1" smtClean="0"/>
              <a:t>tutta</a:t>
            </a:r>
            <a:r>
              <a:rPr lang="en-US" sz="2200" dirty="0" smtClean="0"/>
              <a:t> </a:t>
            </a:r>
            <a:r>
              <a:rPr lang="en-US" sz="2200" dirty="0" err="1" smtClean="0"/>
              <a:t>l’Italia</a:t>
            </a:r>
            <a:r>
              <a:rPr lang="en-US" sz="2200" dirty="0" smtClean="0"/>
              <a:t>, la </a:t>
            </a:r>
            <a:r>
              <a:rPr lang="en-US" sz="2200" dirty="0" err="1" smtClean="0"/>
              <a:t>maggior</a:t>
            </a:r>
            <a:r>
              <a:rPr lang="en-US" sz="2200" dirty="0" smtClean="0"/>
              <a:t> parte </a:t>
            </a:r>
            <a:r>
              <a:rPr lang="en-US" sz="2200" dirty="0" err="1" smtClean="0"/>
              <a:t>dell’Europa</a:t>
            </a:r>
            <a:r>
              <a:rPr lang="en-US" sz="2200" dirty="0" smtClean="0"/>
              <a:t> </a:t>
            </a:r>
            <a:r>
              <a:rPr lang="en-US" sz="2200" dirty="0" err="1" smtClean="0"/>
              <a:t>occidentale</a:t>
            </a:r>
            <a:r>
              <a:rPr lang="en-US" sz="2200" dirty="0" smtClean="0"/>
              <a:t> e </a:t>
            </a:r>
            <a:r>
              <a:rPr lang="en-US" sz="2200" dirty="0" err="1" smtClean="0"/>
              <a:t>parti</a:t>
            </a:r>
            <a:r>
              <a:rPr lang="en-US" sz="2200" dirty="0" smtClean="0"/>
              <a:t> del Nord Africa e del </a:t>
            </a:r>
            <a:r>
              <a:rPr lang="en-US" sz="2200" dirty="0" err="1" smtClean="0"/>
              <a:t>Medio</a:t>
            </a:r>
            <a:r>
              <a:rPr lang="en-US" sz="2200" dirty="0" smtClean="0"/>
              <a:t> </a:t>
            </a:r>
            <a:r>
              <a:rPr lang="en-US" sz="2200" dirty="0" err="1" smtClean="0"/>
              <a:t>Oriente</a:t>
            </a:r>
            <a:r>
              <a:rPr lang="en-US" sz="2200" dirty="0" smtClean="0"/>
              <a:t>. </a:t>
            </a:r>
            <a:endParaRPr lang="en-US" sz="2200" i="1" dirty="0"/>
          </a:p>
        </p:txBody>
      </p:sp>
      <p:pic>
        <p:nvPicPr>
          <p:cNvPr id="3" name="Picture 2" descr="Impero_Romano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51"/>
          <a:stretch/>
        </p:blipFill>
        <p:spPr>
          <a:xfrm>
            <a:off x="0" y="2461746"/>
            <a:ext cx="9144000" cy="4396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119"/>
            <a:ext cx="8229600" cy="2008112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b="1" dirty="0" err="1" smtClean="0"/>
              <a:t>L’impero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romano</a:t>
            </a:r>
            <a:r>
              <a:rPr lang="en-US" sz="2400" b="1" dirty="0" smtClean="0"/>
              <a:t>, 27 </a:t>
            </a:r>
            <a:r>
              <a:rPr lang="en-US" sz="2400" b="1" dirty="0" err="1" smtClean="0"/>
              <a:t>a.C</a:t>
            </a:r>
            <a:r>
              <a:rPr lang="en-US" sz="2400" b="1" dirty="0" smtClean="0"/>
              <a:t>. – c. 476 </a:t>
            </a:r>
            <a:r>
              <a:rPr lang="en-US" sz="2400" b="1" dirty="0" err="1" smtClean="0"/>
              <a:t>d.C</a:t>
            </a:r>
            <a:r>
              <a:rPr lang="en-US" sz="2400" b="1" dirty="0" smtClean="0"/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dirty="0" err="1" smtClean="0"/>
              <a:t>Gli</a:t>
            </a:r>
            <a:r>
              <a:rPr lang="en-US" sz="2400" dirty="0" smtClean="0"/>
              <a:t> </a:t>
            </a:r>
            <a:r>
              <a:rPr lang="en-US" sz="2400" dirty="0" err="1" smtClean="0"/>
              <a:t>imperatori</a:t>
            </a:r>
            <a:r>
              <a:rPr lang="en-US" sz="2400" dirty="0" smtClean="0"/>
              <a:t> </a:t>
            </a:r>
            <a:r>
              <a:rPr lang="en-US" sz="2400" dirty="0" err="1" smtClean="0"/>
              <a:t>romani</a:t>
            </a:r>
            <a:r>
              <a:rPr lang="en-US" sz="2400" dirty="0" smtClean="0"/>
              <a:t> </a:t>
            </a:r>
            <a:r>
              <a:rPr lang="en-US" sz="2400" dirty="0" err="1" smtClean="0"/>
              <a:t>continuano</a:t>
            </a:r>
            <a:r>
              <a:rPr lang="en-US" sz="2400" dirty="0" smtClean="0"/>
              <a:t> ad </a:t>
            </a:r>
            <a:r>
              <a:rPr lang="en-US" sz="2400" dirty="0" err="1" smtClean="0"/>
              <a:t>espandere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controllo</a:t>
            </a:r>
            <a:r>
              <a:rPr lang="en-US" sz="2400" dirty="0" smtClean="0"/>
              <a:t> </a:t>
            </a:r>
            <a:r>
              <a:rPr lang="en-US" sz="2400" dirty="0" err="1" smtClean="0"/>
              <a:t>romano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molti</a:t>
            </a:r>
            <a:r>
              <a:rPr lang="en-US" sz="2400" dirty="0" smtClean="0"/>
              <a:t> </a:t>
            </a:r>
            <a:r>
              <a:rPr lang="en-US" sz="2400" dirty="0" err="1" smtClean="0"/>
              <a:t>territori</a:t>
            </a:r>
            <a:r>
              <a:rPr lang="en-US" sz="2400" dirty="0" smtClean="0"/>
              <a:t>, ma </a:t>
            </a:r>
            <a:r>
              <a:rPr lang="en-US" sz="2400" dirty="0" err="1" smtClean="0"/>
              <a:t>l’impero</a:t>
            </a:r>
            <a:r>
              <a:rPr lang="en-US" sz="2400" dirty="0" smtClean="0"/>
              <a:t> </a:t>
            </a:r>
            <a:r>
              <a:rPr lang="en-US" sz="2400" dirty="0" err="1" smtClean="0"/>
              <a:t>occidentale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err="1" smtClean="0"/>
              <a:t>crolla</a:t>
            </a:r>
            <a:r>
              <a:rPr lang="en-US" sz="2400" dirty="0" smtClean="0"/>
              <a:t> sotto la </a:t>
            </a:r>
            <a:r>
              <a:rPr lang="en-US" sz="2400" dirty="0" err="1" smtClean="0"/>
              <a:t>pressione</a:t>
            </a:r>
            <a:r>
              <a:rPr lang="en-US" sz="2400" dirty="0" smtClean="0"/>
              <a:t> </a:t>
            </a:r>
            <a:r>
              <a:rPr lang="en-US" sz="2400" dirty="0" err="1" smtClean="0"/>
              <a:t>delle</a:t>
            </a:r>
            <a:r>
              <a:rPr lang="en-US" sz="2400" dirty="0" smtClean="0"/>
              <a:t> </a:t>
            </a:r>
            <a:r>
              <a:rPr lang="en-US" sz="2400" dirty="0" err="1" smtClean="0"/>
              <a:t>invasioni</a:t>
            </a:r>
            <a:r>
              <a:rPr lang="en-US" sz="2400" dirty="0" smtClean="0"/>
              <a:t> “</a:t>
            </a:r>
            <a:r>
              <a:rPr lang="en-US" sz="2400" dirty="0" err="1" smtClean="0"/>
              <a:t>barbariche</a:t>
            </a:r>
            <a:r>
              <a:rPr lang="en-US" sz="2400" dirty="0" smtClean="0"/>
              <a:t>” </a:t>
            </a:r>
            <a:r>
              <a:rPr lang="en-US" sz="2400" dirty="0" err="1" smtClean="0"/>
              <a:t>nel</a:t>
            </a:r>
            <a:r>
              <a:rPr lang="en-US" sz="2400" dirty="0" smtClean="0"/>
              <a:t> 476 </a:t>
            </a:r>
            <a:r>
              <a:rPr lang="en-US" sz="2400" dirty="0" err="1" smtClean="0"/>
              <a:t>d.C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pic>
        <p:nvPicPr>
          <p:cNvPr id="4" name="Picture 3" descr="266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2"/>
          <a:stretch/>
        </p:blipFill>
        <p:spPr>
          <a:xfrm>
            <a:off x="798264" y="2329010"/>
            <a:ext cx="7419023" cy="442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4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7"/>
            <a:ext cx="4295681" cy="6138445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Il </a:t>
            </a:r>
            <a:r>
              <a:rPr lang="en-US" sz="2200" b="1" dirty="0" err="1" smtClean="0"/>
              <a:t>Medioevo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>c. 476 - c. 1350</a:t>
            </a:r>
            <a:br>
              <a:rPr lang="en-US" sz="2200" b="1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La </a:t>
            </a:r>
            <a:r>
              <a:rPr lang="en-US" sz="2200" dirty="0" err="1" smtClean="0"/>
              <a:t>penisola</a:t>
            </a:r>
            <a:r>
              <a:rPr lang="en-US" sz="2200" dirty="0" smtClean="0"/>
              <a:t> </a:t>
            </a:r>
            <a:r>
              <a:rPr lang="en-US" sz="2200" dirty="0" err="1" smtClean="0"/>
              <a:t>italiana</a:t>
            </a:r>
            <a:r>
              <a:rPr lang="en-US" sz="2200" dirty="0" smtClean="0"/>
              <a:t> </a:t>
            </a:r>
            <a:r>
              <a:rPr lang="it-IT" sz="2200" dirty="0" smtClean="0"/>
              <a:t>è divisa </a:t>
            </a:r>
            <a:r>
              <a:rPr lang="en-US" sz="2200" dirty="0" smtClean="0"/>
              <a:t>in </a:t>
            </a:r>
            <a:r>
              <a:rPr lang="en-US" sz="2200" dirty="0" err="1" smtClean="0"/>
              <a:t>una</a:t>
            </a:r>
            <a:r>
              <a:rPr lang="en-US" sz="2200" dirty="0" smtClean="0"/>
              <a:t> </a:t>
            </a:r>
            <a:r>
              <a:rPr lang="en-US" sz="2200" dirty="0" err="1" smtClean="0"/>
              <a:t>serie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stati</a:t>
            </a:r>
            <a:r>
              <a:rPr lang="en-US" sz="2200" dirty="0" smtClean="0"/>
              <a:t> </a:t>
            </a:r>
            <a:r>
              <a:rPr lang="en-US" sz="2200" dirty="0" err="1" smtClean="0"/>
              <a:t>indipendenti</a:t>
            </a:r>
            <a:r>
              <a:rPr lang="en-US" sz="2200" dirty="0" smtClean="0"/>
              <a:t> o semi-</a:t>
            </a:r>
            <a:r>
              <a:rPr lang="en-US" sz="2200" dirty="0" err="1" smtClean="0"/>
              <a:t>indipendenti</a:t>
            </a:r>
            <a:r>
              <a:rPr lang="en-US" sz="2200" dirty="0" smtClean="0"/>
              <a:t> </a:t>
            </a:r>
            <a:r>
              <a:rPr lang="en-US" sz="2200" dirty="0" err="1" smtClean="0"/>
              <a:t>che</a:t>
            </a:r>
            <a:r>
              <a:rPr lang="en-US" sz="2200" dirty="0" smtClean="0"/>
              <a:t> </a:t>
            </a:r>
            <a:r>
              <a:rPr lang="en-US" sz="2200" dirty="0" err="1" smtClean="0"/>
              <a:t>cambiano</a:t>
            </a:r>
            <a:r>
              <a:rPr lang="en-US" sz="2200" dirty="0" smtClean="0"/>
              <a:t> </a:t>
            </a:r>
            <a:r>
              <a:rPr lang="en-US" sz="2200" dirty="0" err="1" smtClean="0"/>
              <a:t>continuamente</a:t>
            </a:r>
            <a:r>
              <a:rPr lang="en-US" sz="2200" dirty="0" smtClean="0"/>
              <a:t> </a:t>
            </a:r>
            <a:r>
              <a:rPr lang="en-US" sz="2200" dirty="0" err="1" smtClean="0"/>
              <a:t>confini</a:t>
            </a:r>
            <a:r>
              <a:rPr lang="en-US" sz="2200" dirty="0" smtClean="0"/>
              <a:t>, </a:t>
            </a:r>
            <a:r>
              <a:rPr lang="en-US" sz="2200" dirty="0" err="1" smtClean="0"/>
              <a:t>governi</a:t>
            </a:r>
            <a:r>
              <a:rPr lang="en-US" sz="2200" dirty="0" smtClean="0"/>
              <a:t> e </a:t>
            </a:r>
            <a:r>
              <a:rPr lang="en-US" sz="2200" dirty="0" err="1" smtClean="0"/>
              <a:t>alleanze</a:t>
            </a:r>
            <a:r>
              <a:rPr lang="en-US" sz="2200" dirty="0" smtClean="0"/>
              <a:t>.  Il Papa (capo </a:t>
            </a:r>
            <a:r>
              <a:rPr lang="en-US" sz="2200" dirty="0" err="1" smtClean="0"/>
              <a:t>della</a:t>
            </a:r>
            <a:r>
              <a:rPr lang="en-US" sz="2200" dirty="0" smtClean="0"/>
              <a:t> </a:t>
            </a:r>
            <a:r>
              <a:rPr lang="en-US" sz="2200" dirty="0" err="1" smtClean="0"/>
              <a:t>chiesa</a:t>
            </a:r>
            <a:r>
              <a:rPr lang="en-US" sz="2200" dirty="0" smtClean="0"/>
              <a:t> </a:t>
            </a:r>
            <a:r>
              <a:rPr lang="en-US" sz="2200" dirty="0" err="1" smtClean="0"/>
              <a:t>cattolica</a:t>
            </a:r>
            <a:r>
              <a:rPr lang="en-US" sz="2200" dirty="0" smtClean="0"/>
              <a:t>) </a:t>
            </a:r>
            <a:r>
              <a:rPr lang="en-US" sz="2200" dirty="0" err="1" smtClean="0"/>
              <a:t>governa</a:t>
            </a:r>
            <a:r>
              <a:rPr lang="en-US" sz="2200" dirty="0" smtClean="0"/>
              <a:t> </a:t>
            </a:r>
            <a:r>
              <a:rPr lang="en-US" sz="2200" dirty="0" err="1" smtClean="0"/>
              <a:t>una</a:t>
            </a:r>
            <a:r>
              <a:rPr lang="en-US" sz="2200" dirty="0" smtClean="0"/>
              <a:t> </a:t>
            </a:r>
            <a:r>
              <a:rPr lang="en-US" sz="2200" dirty="0" err="1" smtClean="0"/>
              <a:t>grossa</a:t>
            </a:r>
            <a:r>
              <a:rPr lang="en-US" sz="2200" dirty="0" smtClean="0"/>
              <a:t> area </a:t>
            </a:r>
            <a:r>
              <a:rPr lang="en-US" sz="2200" dirty="0" err="1" smtClean="0"/>
              <a:t>dell’Italia</a:t>
            </a:r>
            <a:r>
              <a:rPr lang="en-US" sz="2200" dirty="0" smtClean="0"/>
              <a:t> </a:t>
            </a:r>
            <a:r>
              <a:rPr lang="en-US" sz="2200" dirty="0" err="1" smtClean="0"/>
              <a:t>centrale</a:t>
            </a:r>
            <a:r>
              <a:rPr lang="en-US" sz="2200" dirty="0" smtClean="0"/>
              <a:t>.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1026" name="Picture 2" descr="File:Italy 1000 AD-it.svg - Wikipedia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423" y="101963"/>
            <a:ext cx="4637967" cy="665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55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633046"/>
            <a:ext cx="3696677" cy="5936835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Il </a:t>
            </a:r>
            <a:r>
              <a:rPr lang="en-US" sz="2200" b="1" dirty="0" err="1" smtClean="0"/>
              <a:t>Rinascimento</a:t>
            </a:r>
            <a:r>
              <a:rPr lang="en-US" sz="2200" b="1" dirty="0" smtClean="0"/>
              <a:t> </a:t>
            </a:r>
            <a:br>
              <a:rPr lang="en-US" sz="2200" b="1" dirty="0" smtClean="0"/>
            </a:br>
            <a:r>
              <a:rPr lang="en-US" sz="2200" b="1" dirty="0" smtClean="0"/>
              <a:t>c. 1350 – c. 1500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Un </a:t>
            </a:r>
            <a:r>
              <a:rPr lang="en-US" sz="2200" dirty="0" err="1" smtClean="0"/>
              <a:t>periodo</a:t>
            </a:r>
            <a:r>
              <a:rPr lang="en-US" sz="2200" dirty="0" smtClean="0"/>
              <a:t> in cui le </a:t>
            </a:r>
            <a:r>
              <a:rPr lang="en-US" sz="2200" dirty="0" err="1" smtClean="0"/>
              <a:t>arti</a:t>
            </a:r>
            <a:r>
              <a:rPr lang="en-US" sz="2200" dirty="0" smtClean="0"/>
              <a:t> e le </a:t>
            </a:r>
            <a:r>
              <a:rPr lang="en-US" sz="2200" dirty="0" err="1" smtClean="0"/>
              <a:t>scienze</a:t>
            </a:r>
            <a:r>
              <a:rPr lang="en-US" sz="2200" dirty="0" smtClean="0"/>
              <a:t> </a:t>
            </a:r>
            <a:r>
              <a:rPr lang="en-US" sz="2200" dirty="0" err="1" smtClean="0"/>
              <a:t>fioriscono</a:t>
            </a:r>
            <a:r>
              <a:rPr lang="en-US" sz="2200" dirty="0" smtClean="0"/>
              <a:t> grazie al </a:t>
            </a:r>
            <a:r>
              <a:rPr lang="en-US" sz="2200" dirty="0" err="1" smtClean="0"/>
              <a:t>patrocinio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alcuni</a:t>
            </a:r>
            <a:r>
              <a:rPr lang="en-US" sz="2200" dirty="0" smtClean="0"/>
              <a:t> </a:t>
            </a:r>
            <a:r>
              <a:rPr lang="en-US" sz="2200" dirty="0" err="1" smtClean="0"/>
              <a:t>Papi</a:t>
            </a:r>
            <a:r>
              <a:rPr lang="en-US" sz="2200" dirty="0" smtClean="0"/>
              <a:t> e </a:t>
            </a:r>
            <a:r>
              <a:rPr lang="en-US" sz="2200" dirty="0" err="1" smtClean="0"/>
              <a:t>capi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stato</a:t>
            </a:r>
            <a:r>
              <a:rPr lang="en-US" sz="2200" dirty="0" smtClean="0"/>
              <a:t> (</a:t>
            </a:r>
            <a:r>
              <a:rPr lang="en-US" sz="2200" dirty="0" err="1" smtClean="0"/>
              <a:t>famosa</a:t>
            </a:r>
            <a:r>
              <a:rPr lang="en-US" sz="2200" dirty="0" smtClean="0"/>
              <a:t> la </a:t>
            </a:r>
            <a:r>
              <a:rPr lang="en-US" sz="2200" dirty="0" err="1" smtClean="0"/>
              <a:t>famiglia</a:t>
            </a:r>
            <a:r>
              <a:rPr lang="en-US" sz="2200" dirty="0" smtClean="0"/>
              <a:t> </a:t>
            </a:r>
            <a:r>
              <a:rPr lang="en-US" sz="2200" dirty="0" err="1" smtClean="0"/>
              <a:t>dei</a:t>
            </a:r>
            <a:r>
              <a:rPr lang="en-US" sz="2200" dirty="0" smtClean="0"/>
              <a:t> Medici a Firenze, per </a:t>
            </a:r>
            <a:r>
              <a:rPr lang="en-US" sz="2200" dirty="0" err="1" smtClean="0"/>
              <a:t>esempio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3" name="AutoShape 2" descr="File:Italy 1494 AD-it.sv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804" y="76862"/>
            <a:ext cx="4757391" cy="669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3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232116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		</a:t>
            </a:r>
            <a:r>
              <a:rPr lang="en-US" sz="2400" b="1" dirty="0" smtClean="0"/>
              <a:t>         </a:t>
            </a:r>
            <a:r>
              <a:rPr lang="en-US" sz="2400" b="1" dirty="0" err="1" smtClean="0"/>
              <a:t>L’era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moderna</a:t>
            </a:r>
            <a:r>
              <a:rPr lang="en-US" sz="2400" b="1" dirty="0" smtClean="0"/>
              <a:t>, 1494 - 1860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I </a:t>
            </a:r>
            <a:r>
              <a:rPr lang="en-US" sz="2400" dirty="0" err="1" smtClean="0"/>
              <a:t>vari</a:t>
            </a:r>
            <a:r>
              <a:rPr lang="en-US" sz="2400" dirty="0" smtClean="0"/>
              <a:t> </a:t>
            </a:r>
            <a:r>
              <a:rPr lang="en-US" sz="2400" dirty="0" err="1" smtClean="0"/>
              <a:t>stati</a:t>
            </a:r>
            <a:r>
              <a:rPr lang="en-US" sz="2400" dirty="0" smtClean="0"/>
              <a:t> </a:t>
            </a:r>
            <a:r>
              <a:rPr lang="en-US" sz="2400" dirty="0" err="1" smtClean="0"/>
              <a:t>italiani</a:t>
            </a:r>
            <a:r>
              <a:rPr lang="en-US" sz="2400" dirty="0" smtClean="0"/>
              <a:t>, </a:t>
            </a:r>
            <a:r>
              <a:rPr lang="en-US" sz="2400" dirty="0" err="1" smtClean="0"/>
              <a:t>deboli</a:t>
            </a:r>
            <a:r>
              <a:rPr lang="en-US" sz="2400" dirty="0" smtClean="0"/>
              <a:t> e </a:t>
            </a:r>
            <a:r>
              <a:rPr lang="en-US" sz="2400" dirty="0" err="1" smtClean="0"/>
              <a:t>vulnerabili</a:t>
            </a:r>
            <a:r>
              <a:rPr lang="en-US" sz="2400" dirty="0" smtClean="0"/>
              <a:t>, </a:t>
            </a:r>
            <a:r>
              <a:rPr lang="en-US" sz="2400" dirty="0" err="1" smtClean="0"/>
              <a:t>finiscono</a:t>
            </a:r>
            <a:r>
              <a:rPr lang="en-US" sz="2400" dirty="0" smtClean="0"/>
              <a:t> sotto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dominio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potenze</a:t>
            </a:r>
            <a:r>
              <a:rPr lang="en-US" sz="2400" dirty="0" smtClean="0"/>
              <a:t> </a:t>
            </a:r>
            <a:r>
              <a:rPr lang="en-US" sz="2400" dirty="0" err="1" smtClean="0"/>
              <a:t>straniere</a:t>
            </a:r>
            <a:r>
              <a:rPr lang="en-US" sz="2400" dirty="0" smtClean="0"/>
              <a:t> come la </a:t>
            </a:r>
            <a:r>
              <a:rPr lang="en-US" sz="2400" dirty="0" err="1" smtClean="0"/>
              <a:t>Francia</a:t>
            </a:r>
            <a:r>
              <a:rPr lang="en-US" sz="2400" dirty="0" smtClean="0"/>
              <a:t>, la </a:t>
            </a:r>
            <a:r>
              <a:rPr lang="en-US" sz="2400" dirty="0" err="1" smtClean="0"/>
              <a:t>Spagna</a:t>
            </a:r>
            <a:r>
              <a:rPr lang="en-US" sz="2400" dirty="0" smtClean="0"/>
              <a:t> e </a:t>
            </a:r>
            <a:r>
              <a:rPr lang="en-US" sz="2400" dirty="0" err="1" smtClean="0"/>
              <a:t>l’impero</a:t>
            </a:r>
            <a:r>
              <a:rPr lang="en-US" sz="2400" dirty="0" smtClean="0"/>
              <a:t> </a:t>
            </a:r>
            <a:r>
              <a:rPr lang="en-US" sz="2400" dirty="0" err="1" smtClean="0"/>
              <a:t>austro-ungarico</a:t>
            </a:r>
            <a:r>
              <a:rPr lang="en-US" sz="2400" dirty="0" smtClean="0"/>
              <a:t>. Lo </a:t>
            </a:r>
            <a:r>
              <a:rPr lang="en-US" sz="2400" dirty="0" err="1" smtClean="0"/>
              <a:t>stato</a:t>
            </a:r>
            <a:r>
              <a:rPr lang="en-US" sz="2400" dirty="0" smtClean="0"/>
              <a:t> </a:t>
            </a:r>
            <a:r>
              <a:rPr lang="en-US" sz="2400" dirty="0" err="1" smtClean="0"/>
              <a:t>papale</a:t>
            </a:r>
            <a:r>
              <a:rPr lang="en-US" sz="2400" dirty="0" smtClean="0"/>
              <a:t>, </a:t>
            </a:r>
            <a:r>
              <a:rPr lang="en-US" sz="2400" dirty="0" err="1" smtClean="0"/>
              <a:t>nel</a:t>
            </a:r>
            <a:r>
              <a:rPr lang="en-US" sz="2400" dirty="0" smtClean="0"/>
              <a:t> </a:t>
            </a:r>
            <a:r>
              <a:rPr lang="en-US" sz="2400" dirty="0" err="1" smtClean="0"/>
              <a:t>centro</a:t>
            </a:r>
            <a:r>
              <a:rPr lang="en-US" sz="2400" dirty="0" smtClean="0"/>
              <a:t> Italia,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allea</a:t>
            </a:r>
            <a:r>
              <a:rPr lang="en-US" sz="2400" dirty="0" smtClean="0"/>
              <a:t> a </a:t>
            </a:r>
            <a:r>
              <a:rPr lang="en-US" sz="2400" dirty="0" err="1" smtClean="0"/>
              <a:t>diversi</a:t>
            </a:r>
            <a:r>
              <a:rPr lang="en-US" sz="2400" dirty="0" smtClean="0"/>
              <a:t> </a:t>
            </a:r>
            <a:r>
              <a:rPr lang="en-US" sz="2400" dirty="0" err="1" smtClean="0"/>
              <a:t>poteri</a:t>
            </a:r>
            <a:r>
              <a:rPr lang="en-US" sz="2400" dirty="0" smtClean="0"/>
              <a:t> </a:t>
            </a:r>
            <a:r>
              <a:rPr lang="en-US" sz="2400" dirty="0" err="1" smtClean="0"/>
              <a:t>stranieri</a:t>
            </a:r>
            <a:r>
              <a:rPr lang="en-US" sz="2400" dirty="0" smtClean="0"/>
              <a:t> a </a:t>
            </a:r>
            <a:r>
              <a:rPr lang="en-US" sz="2400" dirty="0" err="1" smtClean="0"/>
              <a:t>seconda</a:t>
            </a:r>
            <a:r>
              <a:rPr lang="en-US" sz="2400" dirty="0" smtClean="0"/>
              <a:t> del </a:t>
            </a:r>
            <a:r>
              <a:rPr lang="en-US" sz="2400" dirty="0" err="1" smtClean="0"/>
              <a:t>momento</a:t>
            </a:r>
            <a:r>
              <a:rPr lang="en-US" sz="2400" dirty="0" smtClean="0"/>
              <a:t> e </a:t>
            </a:r>
            <a:r>
              <a:rPr lang="en-US" sz="2400" dirty="0" err="1" smtClean="0"/>
              <a:t>dei</a:t>
            </a:r>
            <a:r>
              <a:rPr lang="en-US" sz="2400" dirty="0" smtClean="0"/>
              <a:t> </a:t>
            </a:r>
            <a:r>
              <a:rPr lang="en-US" sz="2400" dirty="0" err="1" smtClean="0"/>
              <a:t>vantaggi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ogni</a:t>
            </a:r>
            <a:r>
              <a:rPr lang="en-US" sz="2400" dirty="0" smtClean="0"/>
              <a:t> </a:t>
            </a:r>
            <a:r>
              <a:rPr lang="en-US" sz="2400" dirty="0" err="1" smtClean="0"/>
              <a:t>alleanza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3" name="Picture 2" descr="Brooklyn_Museum_-_General_Giulay_Tears_His_Enemies_in_Pieces..._at_Least_on_the_Map_-_Honoré_Daumier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8" t="8480" r="11902" b="5143"/>
          <a:stretch/>
        </p:blipFill>
        <p:spPr>
          <a:xfrm>
            <a:off x="2797908" y="2679494"/>
            <a:ext cx="3239511" cy="28649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5908" y="5666154"/>
            <a:ext cx="7920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Questo</a:t>
            </a:r>
            <a:r>
              <a:rPr lang="en-US" i="1" dirty="0" smtClean="0"/>
              <a:t> </a:t>
            </a:r>
            <a:r>
              <a:rPr lang="en-US" i="1" dirty="0" err="1" smtClean="0"/>
              <a:t>fumetto</a:t>
            </a:r>
            <a:r>
              <a:rPr lang="en-US" i="1" dirty="0" smtClean="0"/>
              <a:t> </a:t>
            </a:r>
            <a:r>
              <a:rPr lang="en-US" i="1" dirty="0" err="1" smtClean="0"/>
              <a:t>ritrae</a:t>
            </a:r>
            <a:r>
              <a:rPr lang="en-US" i="1" dirty="0" smtClean="0"/>
              <a:t> un </a:t>
            </a:r>
            <a:r>
              <a:rPr lang="en-US" i="1" dirty="0" err="1" smtClean="0"/>
              <a:t>governatore</a:t>
            </a:r>
            <a:r>
              <a:rPr lang="en-US" i="1" dirty="0" smtClean="0"/>
              <a:t> </a:t>
            </a:r>
            <a:r>
              <a:rPr lang="en-US" i="1" dirty="0" err="1" smtClean="0"/>
              <a:t>austriaco</a:t>
            </a:r>
            <a:r>
              <a:rPr lang="en-US" i="1" dirty="0" smtClean="0"/>
              <a:t> </a:t>
            </a:r>
            <a:r>
              <a:rPr lang="en-US" i="1" dirty="0" err="1" smtClean="0"/>
              <a:t>delle</a:t>
            </a:r>
            <a:r>
              <a:rPr lang="en-US" i="1" dirty="0" smtClean="0"/>
              <a:t> </a:t>
            </a:r>
            <a:r>
              <a:rPr lang="en-US" i="1" dirty="0" err="1" smtClean="0"/>
              <a:t>regioni</a:t>
            </a:r>
            <a:r>
              <a:rPr lang="en-US" i="1" dirty="0" smtClean="0"/>
              <a:t> </a:t>
            </a:r>
            <a:r>
              <a:rPr lang="en-US" i="1" dirty="0" err="1" smtClean="0"/>
              <a:t>italiane</a:t>
            </a:r>
            <a:r>
              <a:rPr lang="en-US" i="1" dirty="0" smtClean="0"/>
              <a:t> </a:t>
            </a:r>
            <a:r>
              <a:rPr lang="en-US" i="1" dirty="0" err="1" smtClean="0"/>
              <a:t>Lombardia</a:t>
            </a:r>
            <a:r>
              <a:rPr lang="en-US" i="1" dirty="0" smtClean="0"/>
              <a:t> e Veneto </a:t>
            </a:r>
            <a:r>
              <a:rPr lang="en-US" i="1" dirty="0" err="1" smtClean="0"/>
              <a:t>mentre</a:t>
            </a:r>
            <a:r>
              <a:rPr lang="en-US" i="1" dirty="0" smtClean="0"/>
              <a:t> </a:t>
            </a:r>
            <a:r>
              <a:rPr lang="en-US" i="1" dirty="0" err="1" smtClean="0"/>
              <a:t>fa</a:t>
            </a:r>
            <a:r>
              <a:rPr lang="en-US" i="1" dirty="0" smtClean="0"/>
              <a:t> a </a:t>
            </a:r>
            <a:r>
              <a:rPr lang="en-US" i="1" dirty="0" err="1" smtClean="0"/>
              <a:t>pezzi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nemici</a:t>
            </a:r>
            <a:r>
              <a:rPr lang="en-US" i="1" dirty="0" smtClean="0"/>
              <a:t>…</a:t>
            </a:r>
            <a:r>
              <a:rPr lang="en-US" i="1" dirty="0" err="1" smtClean="0"/>
              <a:t>sulla</a:t>
            </a:r>
            <a:r>
              <a:rPr lang="en-US" i="1" dirty="0" smtClean="0"/>
              <a:t> </a:t>
            </a:r>
            <a:r>
              <a:rPr lang="en-US" i="1" dirty="0" err="1" smtClean="0"/>
              <a:t>carta</a:t>
            </a:r>
            <a:r>
              <a:rPr lang="en-US" i="1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275" y="453426"/>
            <a:ext cx="3124913" cy="6085095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Il Risorgimento, </a:t>
            </a:r>
            <a:br>
              <a:rPr lang="en-US" sz="2400" b="1" dirty="0" smtClean="0"/>
            </a:br>
            <a:r>
              <a:rPr lang="en-US" sz="2400" b="1" dirty="0" smtClean="0"/>
              <a:t>c. 1796-1870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Un </a:t>
            </a:r>
            <a:r>
              <a:rPr lang="en-US" sz="2200" dirty="0" err="1" smtClean="0"/>
              <a:t>periodo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presa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coscienza</a:t>
            </a:r>
            <a:r>
              <a:rPr lang="en-US" sz="2200" dirty="0" smtClean="0"/>
              <a:t> </a:t>
            </a:r>
            <a:r>
              <a:rPr lang="en-US" sz="2200" dirty="0" err="1" smtClean="0"/>
              <a:t>nazionale</a:t>
            </a:r>
            <a:r>
              <a:rPr lang="en-US" sz="2200" dirty="0" smtClean="0"/>
              <a:t>. Il </a:t>
            </a:r>
            <a:r>
              <a:rPr lang="en-US" sz="2200" dirty="0" err="1" smtClean="0"/>
              <a:t>regno</a:t>
            </a:r>
            <a:r>
              <a:rPr lang="en-US" sz="2200" dirty="0" smtClean="0"/>
              <a:t> di </a:t>
            </a:r>
            <a:r>
              <a:rPr lang="en-US" sz="2200" dirty="0" err="1" smtClean="0"/>
              <a:t>Sardegna</a:t>
            </a:r>
            <a:r>
              <a:rPr lang="en-US" sz="2200" dirty="0" smtClean="0"/>
              <a:t> (</a:t>
            </a:r>
            <a:r>
              <a:rPr lang="en-US" sz="2200" dirty="0" err="1" smtClean="0"/>
              <a:t>Piemonte</a:t>
            </a:r>
            <a:r>
              <a:rPr lang="en-US" sz="2200" dirty="0" smtClean="0"/>
              <a:t> e </a:t>
            </a:r>
            <a:r>
              <a:rPr lang="en-US" sz="2200" dirty="0" err="1" smtClean="0"/>
              <a:t>Sardegna</a:t>
            </a:r>
            <a:r>
              <a:rPr lang="en-US" sz="2200" dirty="0" smtClean="0"/>
              <a:t>) </a:t>
            </a:r>
            <a:r>
              <a:rPr lang="en-US" sz="2200" dirty="0" err="1" smtClean="0"/>
              <a:t>conquista</a:t>
            </a:r>
            <a:r>
              <a:rPr lang="en-US" sz="2200" dirty="0" smtClean="0"/>
              <a:t> 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vari</a:t>
            </a:r>
            <a:r>
              <a:rPr lang="en-US" sz="2200" dirty="0" smtClean="0"/>
              <a:t> </a:t>
            </a:r>
            <a:r>
              <a:rPr lang="en-US" sz="2200" dirty="0" err="1" smtClean="0"/>
              <a:t>stati</a:t>
            </a:r>
            <a:r>
              <a:rPr lang="en-US" sz="2200" dirty="0" smtClean="0"/>
              <a:t> </a:t>
            </a:r>
            <a:r>
              <a:rPr lang="en-US" sz="2200" dirty="0" err="1" smtClean="0"/>
              <a:t>italiani</a:t>
            </a:r>
            <a:r>
              <a:rPr lang="en-US" sz="2200" dirty="0" smtClean="0"/>
              <a:t> </a:t>
            </a:r>
            <a:r>
              <a:rPr lang="en-US" sz="2200" dirty="0" err="1" smtClean="0"/>
              <a:t>uno</a:t>
            </a:r>
            <a:r>
              <a:rPr lang="en-US" sz="2200" dirty="0" smtClean="0"/>
              <a:t> </a:t>
            </a:r>
            <a:r>
              <a:rPr lang="en-US" sz="2200" dirty="0" err="1" smtClean="0"/>
              <a:t>dopo</a:t>
            </a:r>
            <a:r>
              <a:rPr lang="en-US" sz="2200" dirty="0" smtClean="0"/>
              <a:t> </a:t>
            </a:r>
            <a:r>
              <a:rPr lang="en-US" sz="2200" dirty="0" err="1" smtClean="0"/>
              <a:t>l’altro</a:t>
            </a:r>
            <a:r>
              <a:rPr lang="en-US" sz="2200" dirty="0" smtClean="0"/>
              <a:t>, e </a:t>
            </a:r>
            <a:r>
              <a:rPr lang="en-US" sz="2200" dirty="0" err="1" smtClean="0"/>
              <a:t>l’Italia</a:t>
            </a:r>
            <a:r>
              <a:rPr lang="en-US" sz="2200" dirty="0" smtClean="0"/>
              <a:t> </a:t>
            </a:r>
            <a:r>
              <a:rPr lang="en-US" sz="2200" dirty="0" err="1" smtClean="0"/>
              <a:t>diventa</a:t>
            </a:r>
            <a:r>
              <a:rPr lang="en-US" sz="2200" dirty="0" smtClean="0"/>
              <a:t> un </a:t>
            </a:r>
            <a:r>
              <a:rPr lang="en-US" sz="2200" dirty="0" err="1" smtClean="0"/>
              <a:t>regno</a:t>
            </a:r>
            <a:r>
              <a:rPr lang="en-US" sz="2200" dirty="0" smtClean="0"/>
              <a:t> </a:t>
            </a:r>
            <a:r>
              <a:rPr lang="en-US" sz="2200" dirty="0" err="1" smtClean="0"/>
              <a:t>unito</a:t>
            </a:r>
            <a:r>
              <a:rPr lang="en-US" sz="2200" dirty="0" smtClean="0"/>
              <a:t> </a:t>
            </a:r>
            <a:r>
              <a:rPr lang="en-US" sz="2200" dirty="0" err="1" smtClean="0"/>
              <a:t>nel</a:t>
            </a:r>
            <a:r>
              <a:rPr lang="en-US" sz="2200" dirty="0" smtClean="0"/>
              <a:t> 1861. 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Roma è </a:t>
            </a:r>
            <a:r>
              <a:rPr lang="en-US" sz="2200" dirty="0" err="1" smtClean="0"/>
              <a:t>annessa</a:t>
            </a:r>
            <a:r>
              <a:rPr lang="en-US" sz="2200" dirty="0" smtClean="0"/>
              <a:t> al </a:t>
            </a:r>
            <a:r>
              <a:rPr lang="en-US" sz="2200" dirty="0" err="1" smtClean="0"/>
              <a:t>nuovo</a:t>
            </a:r>
            <a:r>
              <a:rPr lang="en-US" sz="2200" dirty="0" smtClean="0"/>
              <a:t> </a:t>
            </a:r>
            <a:r>
              <a:rPr lang="en-US" sz="2200" dirty="0" err="1" smtClean="0"/>
              <a:t>regno</a:t>
            </a:r>
            <a:r>
              <a:rPr lang="en-US" sz="2200" dirty="0" smtClean="0"/>
              <a:t> </a:t>
            </a:r>
            <a:r>
              <a:rPr lang="en-US" sz="2200" dirty="0" err="1" smtClean="0"/>
              <a:t>nel</a:t>
            </a:r>
            <a:r>
              <a:rPr lang="en-US" sz="2200" dirty="0" smtClean="0"/>
              <a:t> 1870. Il Papa </a:t>
            </a:r>
            <a:r>
              <a:rPr lang="en-US" sz="2200" dirty="0" err="1" smtClean="0"/>
              <a:t>rimane</a:t>
            </a:r>
            <a:r>
              <a:rPr lang="en-US" sz="2200" dirty="0" smtClean="0"/>
              <a:t> a Roma, in </a:t>
            </a:r>
            <a:r>
              <a:rPr lang="en-US" sz="2200" dirty="0" err="1" smtClean="0"/>
              <a:t>Vaticano</a:t>
            </a:r>
            <a:r>
              <a:rPr lang="en-US" sz="2200" dirty="0" smtClean="0"/>
              <a:t>, ma non è a capo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nessun</a:t>
            </a:r>
            <a:r>
              <a:rPr lang="en-US" sz="2200" dirty="0" smtClean="0"/>
              <a:t> </a:t>
            </a:r>
            <a:r>
              <a:rPr lang="en-US" sz="2200" dirty="0" err="1" smtClean="0"/>
              <a:t>territorio</a:t>
            </a:r>
            <a:r>
              <a:rPr lang="en-US" sz="2200" dirty="0" smtClean="0"/>
              <a:t>.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200" dirty="0"/>
          </a:p>
        </p:txBody>
      </p:sp>
      <p:pic>
        <p:nvPicPr>
          <p:cNvPr id="3074" name="Picture 2" descr="GRANDEZZA DEL RISORGIMENTO - Lime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058" y="372403"/>
            <a:ext cx="4715972" cy="632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75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785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Il </a:t>
            </a:r>
            <a:r>
              <a:rPr lang="en-US" sz="2200" b="1" dirty="0" err="1" smtClean="0"/>
              <a:t>giovane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regno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d’Italia</a:t>
            </a:r>
            <a:endParaRPr lang="en-US" sz="2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78053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Gli</a:t>
            </a:r>
            <a:r>
              <a:rPr lang="en-US" sz="2200" dirty="0" smtClean="0"/>
              <a:t> </a:t>
            </a:r>
            <a:r>
              <a:rPr lang="en-US" sz="2200" dirty="0" err="1" smtClean="0"/>
              <a:t>anni</a:t>
            </a:r>
            <a:r>
              <a:rPr lang="en-US" sz="2200" dirty="0" smtClean="0"/>
              <a:t> </a:t>
            </a:r>
            <a:r>
              <a:rPr lang="en-US" sz="2200" dirty="0" err="1" smtClean="0"/>
              <a:t>tra</a:t>
            </a:r>
            <a:r>
              <a:rPr lang="en-US" sz="2200" dirty="0" smtClean="0"/>
              <a:t> </a:t>
            </a:r>
            <a:r>
              <a:rPr lang="en-US" sz="2200" dirty="0" err="1" smtClean="0"/>
              <a:t>il</a:t>
            </a:r>
            <a:r>
              <a:rPr lang="en-US" sz="2200" dirty="0" smtClean="0"/>
              <a:t> 1861 e </a:t>
            </a:r>
            <a:r>
              <a:rPr lang="en-US" sz="2200" dirty="0" err="1" smtClean="0"/>
              <a:t>il</a:t>
            </a:r>
            <a:r>
              <a:rPr lang="en-US" sz="2200" dirty="0" smtClean="0"/>
              <a:t> </a:t>
            </a:r>
            <a:r>
              <a:rPr lang="en-US" sz="2200" dirty="0" smtClean="0"/>
              <a:t>1914 </a:t>
            </a:r>
            <a:r>
              <a:rPr lang="en-US" sz="2200" dirty="0" err="1" smtClean="0"/>
              <a:t>sono</a:t>
            </a:r>
            <a:r>
              <a:rPr lang="en-US" sz="2200" dirty="0" smtClean="0"/>
              <a:t> </a:t>
            </a:r>
            <a:r>
              <a:rPr lang="en-US" sz="2200" dirty="0" err="1" smtClean="0"/>
              <a:t>anni</a:t>
            </a:r>
            <a:r>
              <a:rPr lang="en-US" sz="2200" dirty="0" smtClean="0"/>
              <a:t> </a:t>
            </a:r>
            <a:r>
              <a:rPr lang="en-US" sz="2200" dirty="0" err="1" smtClean="0"/>
              <a:t>difficili</a:t>
            </a:r>
            <a:r>
              <a:rPr lang="en-US" sz="2200" dirty="0" smtClean="0"/>
              <a:t> per </a:t>
            </a:r>
            <a:r>
              <a:rPr lang="en-US" sz="2200" dirty="0" err="1" smtClean="0"/>
              <a:t>il</a:t>
            </a:r>
            <a:r>
              <a:rPr lang="en-US" sz="2200" dirty="0" smtClean="0"/>
              <a:t> </a:t>
            </a:r>
            <a:r>
              <a:rPr lang="en-US" sz="2200" dirty="0" err="1" smtClean="0"/>
              <a:t>giovane</a:t>
            </a:r>
            <a:r>
              <a:rPr lang="en-US" sz="2200" dirty="0" smtClean="0"/>
              <a:t> </a:t>
            </a:r>
            <a:r>
              <a:rPr lang="en-US" sz="2200" dirty="0" err="1" smtClean="0"/>
              <a:t>regno</a:t>
            </a:r>
            <a:r>
              <a:rPr lang="en-US" sz="2200" dirty="0" smtClean="0"/>
              <a:t> </a:t>
            </a:r>
            <a:r>
              <a:rPr lang="en-US" sz="2200" dirty="0" err="1" smtClean="0"/>
              <a:t>italiano</a:t>
            </a:r>
            <a:r>
              <a:rPr lang="en-US" sz="2200" dirty="0" smtClean="0"/>
              <a:t>, </a:t>
            </a:r>
            <a:r>
              <a:rPr lang="en-US" sz="2200" dirty="0" err="1" smtClean="0"/>
              <a:t>che</a:t>
            </a:r>
            <a:r>
              <a:rPr lang="en-US" sz="2200" dirty="0" smtClean="0"/>
              <a:t> </a:t>
            </a:r>
            <a:r>
              <a:rPr lang="en-US" sz="2200" dirty="0" err="1" smtClean="0"/>
              <a:t>deve</a:t>
            </a:r>
            <a:r>
              <a:rPr lang="en-US" sz="2200" dirty="0" smtClean="0"/>
              <a:t> </a:t>
            </a:r>
            <a:r>
              <a:rPr lang="en-US" sz="2200" dirty="0" err="1" smtClean="0"/>
              <a:t>costruirsi</a:t>
            </a:r>
            <a:r>
              <a:rPr lang="en-US" sz="2200" dirty="0" smtClean="0"/>
              <a:t> e </a:t>
            </a:r>
            <a:r>
              <a:rPr lang="en-US" sz="2200" dirty="0" err="1" smtClean="0"/>
              <a:t>consolidarsi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Il </a:t>
            </a:r>
            <a:r>
              <a:rPr lang="en-US" sz="2200" dirty="0" err="1" smtClean="0"/>
              <a:t>nuovo</a:t>
            </a:r>
            <a:r>
              <a:rPr lang="en-US" sz="2200" dirty="0" smtClean="0"/>
              <a:t> </a:t>
            </a:r>
            <a:r>
              <a:rPr lang="en-US" sz="2200" dirty="0" err="1" smtClean="0"/>
              <a:t>stato</a:t>
            </a:r>
            <a:r>
              <a:rPr lang="en-US" sz="2200" dirty="0" smtClean="0"/>
              <a:t>, con le sue </a:t>
            </a:r>
            <a:r>
              <a:rPr lang="en-US" sz="2200" dirty="0" err="1" smtClean="0"/>
              <a:t>nuove</a:t>
            </a:r>
            <a:r>
              <a:rPr lang="en-US" sz="2200" dirty="0" smtClean="0"/>
              <a:t> </a:t>
            </a:r>
            <a:r>
              <a:rPr lang="en-US" sz="2200" dirty="0" err="1" smtClean="0"/>
              <a:t>tasse</a:t>
            </a:r>
            <a:r>
              <a:rPr lang="en-US" sz="2200" dirty="0" smtClean="0"/>
              <a:t> e 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suoi</a:t>
            </a:r>
            <a:r>
              <a:rPr lang="en-US" sz="2200" dirty="0" smtClean="0"/>
              <a:t> </a:t>
            </a:r>
            <a:r>
              <a:rPr lang="en-US" sz="2200" dirty="0" err="1" smtClean="0"/>
              <a:t>nuovi</a:t>
            </a:r>
            <a:r>
              <a:rPr lang="en-US" sz="2200" dirty="0" smtClean="0"/>
              <a:t> </a:t>
            </a:r>
            <a:r>
              <a:rPr lang="en-US" sz="2200" dirty="0" err="1" smtClean="0"/>
              <a:t>regolamenti</a:t>
            </a:r>
            <a:r>
              <a:rPr lang="en-US" sz="2200" dirty="0" smtClean="0"/>
              <a:t>, non </a:t>
            </a:r>
            <a:r>
              <a:rPr lang="en-US" sz="2200" dirty="0" err="1" smtClean="0"/>
              <a:t>piace</a:t>
            </a:r>
            <a:r>
              <a:rPr lang="en-US" sz="2200" dirty="0" smtClean="0"/>
              <a:t> a </a:t>
            </a:r>
            <a:r>
              <a:rPr lang="en-US" sz="2200" dirty="0" err="1" smtClean="0"/>
              <a:t>molti</a:t>
            </a:r>
            <a:r>
              <a:rPr lang="en-US" sz="2200" dirty="0" smtClean="0"/>
              <a:t> </a:t>
            </a:r>
            <a:r>
              <a:rPr lang="en-US" sz="2200" dirty="0" err="1" smtClean="0"/>
              <a:t>italiani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L’Italia</a:t>
            </a:r>
            <a:r>
              <a:rPr lang="en-US" sz="2200" dirty="0" smtClean="0"/>
              <a:t> </a:t>
            </a:r>
            <a:r>
              <a:rPr lang="en-US" sz="2200" dirty="0" err="1" smtClean="0"/>
              <a:t>si</a:t>
            </a:r>
            <a:r>
              <a:rPr lang="en-US" sz="2200" dirty="0" smtClean="0"/>
              <a:t> </a:t>
            </a:r>
            <a:r>
              <a:rPr lang="en-US" sz="2200" dirty="0" err="1" smtClean="0"/>
              <a:t>impegna</a:t>
            </a:r>
            <a:r>
              <a:rPr lang="en-US" sz="2200" dirty="0" smtClean="0"/>
              <a:t> in guerre di </a:t>
            </a:r>
            <a:r>
              <a:rPr lang="en-US" sz="2200" dirty="0" err="1" smtClean="0"/>
              <a:t>espansione</a:t>
            </a:r>
            <a:r>
              <a:rPr lang="en-US" sz="2200" dirty="0" smtClean="0"/>
              <a:t> in Africa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Il </a:t>
            </a:r>
            <a:r>
              <a:rPr lang="en-US" sz="2200" dirty="0" err="1" smtClean="0"/>
              <a:t>governo</a:t>
            </a:r>
            <a:r>
              <a:rPr lang="en-US" sz="2200" dirty="0" smtClean="0"/>
              <a:t> </a:t>
            </a:r>
            <a:r>
              <a:rPr lang="en-US" sz="2200" dirty="0" err="1" smtClean="0"/>
              <a:t>attua</a:t>
            </a:r>
            <a:r>
              <a:rPr lang="en-US" sz="2200" dirty="0" smtClean="0"/>
              <a:t> </a:t>
            </a:r>
            <a:r>
              <a:rPr lang="en-US" sz="2200" dirty="0" err="1" smtClean="0"/>
              <a:t>delle</a:t>
            </a:r>
            <a:r>
              <a:rPr lang="en-US" sz="2200" dirty="0" smtClean="0"/>
              <a:t> </a:t>
            </a:r>
            <a:r>
              <a:rPr lang="en-US" sz="2200" dirty="0" err="1" smtClean="0"/>
              <a:t>grandi</a:t>
            </a:r>
            <a:r>
              <a:rPr lang="en-US" sz="2200" dirty="0" smtClean="0"/>
              <a:t> </a:t>
            </a:r>
            <a:r>
              <a:rPr lang="en-US" sz="2200" dirty="0" err="1" smtClean="0"/>
              <a:t>riforme</a:t>
            </a:r>
            <a:r>
              <a:rPr lang="en-US" sz="2200" dirty="0"/>
              <a:t> </a:t>
            </a:r>
            <a:r>
              <a:rPr lang="en-US" sz="2200" dirty="0" err="1" smtClean="0"/>
              <a:t>agrarie</a:t>
            </a:r>
            <a:r>
              <a:rPr lang="en-US" sz="2200" dirty="0" smtClean="0"/>
              <a:t> per </a:t>
            </a:r>
            <a:r>
              <a:rPr lang="en-US" sz="2200" dirty="0" err="1" smtClean="0"/>
              <a:t>migliorare</a:t>
            </a:r>
            <a:r>
              <a:rPr lang="en-US" sz="2200" dirty="0" smtClean="0"/>
              <a:t> la vita </a:t>
            </a:r>
            <a:r>
              <a:rPr lang="en-US" sz="2200" dirty="0" err="1" smtClean="0"/>
              <a:t>dei</a:t>
            </a:r>
            <a:r>
              <a:rPr lang="en-US" sz="2200" dirty="0" smtClean="0"/>
              <a:t> </a:t>
            </a:r>
            <a:r>
              <a:rPr lang="en-US" sz="2200" dirty="0" err="1" smtClean="0"/>
              <a:t>contadini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err="1" smtClean="0"/>
              <a:t>Molti</a:t>
            </a:r>
            <a:r>
              <a:rPr lang="en-US" sz="2200" dirty="0" smtClean="0"/>
              <a:t> </a:t>
            </a:r>
            <a:r>
              <a:rPr lang="en-US" sz="2200" dirty="0" err="1" smtClean="0"/>
              <a:t>italiani</a:t>
            </a:r>
            <a:r>
              <a:rPr lang="en-US" sz="2200" dirty="0" smtClean="0"/>
              <a:t> (</a:t>
            </a:r>
            <a:r>
              <a:rPr lang="en-US" sz="2200" dirty="0" err="1" smtClean="0"/>
              <a:t>più</a:t>
            </a:r>
            <a:r>
              <a:rPr lang="en-US" sz="2200" dirty="0" smtClean="0"/>
              <a:t> di 5 </a:t>
            </a:r>
            <a:r>
              <a:rPr lang="en-US" sz="2200" dirty="0" err="1" smtClean="0"/>
              <a:t>milioni</a:t>
            </a:r>
            <a:r>
              <a:rPr lang="en-US" sz="2200" dirty="0" smtClean="0"/>
              <a:t>) </a:t>
            </a:r>
            <a:r>
              <a:rPr lang="en-US" sz="2200" dirty="0" err="1" smtClean="0"/>
              <a:t>emigrano</a:t>
            </a:r>
            <a:r>
              <a:rPr lang="en-US" sz="2200" dirty="0" smtClean="0"/>
              <a:t> </a:t>
            </a:r>
            <a:r>
              <a:rPr lang="en-US" sz="2200" dirty="0" err="1" smtClean="0"/>
              <a:t>nelle</a:t>
            </a:r>
            <a:r>
              <a:rPr lang="en-US" sz="2200" dirty="0" smtClean="0"/>
              <a:t> </a:t>
            </a:r>
            <a:r>
              <a:rPr lang="en-US" sz="2200" dirty="0" err="1" smtClean="0"/>
              <a:t>Americhe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2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439</TotalTime>
  <Words>434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Palatino Linotype</vt:lpstr>
      <vt:lpstr> Black </vt:lpstr>
      <vt:lpstr>La repubblica romana, 509 a.C. – 27 a.C.   I romani escono dai loro confini cittadini (da Roma) e si espandono fino a conquistare tutta l’Italia, la maggior parte dell’Europa occidentale e parti del Nord Africa e del Medio Oriente. </vt:lpstr>
      <vt:lpstr>  L’impero romano, 27 a.C. – c. 476 d.C.   Gli imperatori romani continuano ad espandere il controllo romano su molti territori, ma l’impero occidentale  crolla sotto la pressione delle invasioni “barbariche” nel 476 d.C. </vt:lpstr>
      <vt:lpstr>Il Medioevo c. 476 - c. 1350  La penisola italiana è divisa in una serie di stati indipendenti o semi-indipendenti che cambiano continuamente confini, governi e alleanze.  Il Papa (capo della chiesa cattolica) governa una grossa area dell’Italia centrale.  </vt:lpstr>
      <vt:lpstr>Il Rinascimento  c. 1350 – c. 1500  Un periodo in cui le arti e le scienze fioriscono grazie al patrocinio di alcuni Papi e capi di stato (famosa la famiglia dei Medici a Firenze, per esempio)</vt:lpstr>
      <vt:lpstr>             L’era moderna, 1494 - 1860  I vari stati italiani, deboli e vulnerabili, finiscono sotto il dominio di potenze straniere come la Francia, la Spagna e l’impero austro-ungarico. Lo stato papale, nel centro Italia, si allea a diversi poteri stranieri a seconda del momento e dei vantaggi di ogni alleanza.  </vt:lpstr>
      <vt:lpstr>Il Risorgimento,  c. 1796-1870  Un periodo di presa di coscienza nazionale. Il regno di Sardegna (Piemonte e Sardegna) conquista i vari stati italiani uno dopo l’altro, e l’Italia diventa un regno unito nel 1861.   Roma è annessa al nuovo regno nel 1870. Il Papa rimane a Roma, in Vaticano, ma non è a capo di nessun territorio. </vt:lpstr>
      <vt:lpstr>Il giovane regno d’Italia</vt:lpstr>
    </vt:vector>
  </TitlesOfParts>
  <Company>Wesleyan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Roman Republic 509 BCE – 27 BCE</dc:title>
  <dc:creator>Daniel Leisawitz</dc:creator>
  <cp:lastModifiedBy>Daniela</cp:lastModifiedBy>
  <cp:revision>44</cp:revision>
  <dcterms:created xsi:type="dcterms:W3CDTF">2014-12-30T18:01:31Z</dcterms:created>
  <dcterms:modified xsi:type="dcterms:W3CDTF">2025-06-24T19:47:08Z</dcterms:modified>
</cp:coreProperties>
</file>